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3" r:id="rId1"/>
  </p:sldMasterIdLst>
  <p:notesMasterIdLst>
    <p:notesMasterId r:id="rId38"/>
  </p:notesMasterIdLst>
  <p:sldIdLst>
    <p:sldId id="583" r:id="rId2"/>
    <p:sldId id="585" r:id="rId3"/>
    <p:sldId id="582" r:id="rId4"/>
    <p:sldId id="584" r:id="rId5"/>
    <p:sldId id="638" r:id="rId6"/>
    <p:sldId id="607" r:id="rId7"/>
    <p:sldId id="610" r:id="rId8"/>
    <p:sldId id="611" r:id="rId9"/>
    <p:sldId id="587" r:id="rId10"/>
    <p:sldId id="618" r:id="rId11"/>
    <p:sldId id="619" r:id="rId12"/>
    <p:sldId id="641" r:id="rId13"/>
    <p:sldId id="602" r:id="rId14"/>
    <p:sldId id="603" r:id="rId15"/>
    <p:sldId id="604" r:id="rId16"/>
    <p:sldId id="605" r:id="rId17"/>
    <p:sldId id="591" r:id="rId18"/>
    <p:sldId id="642" r:id="rId19"/>
    <p:sldId id="628" r:id="rId20"/>
    <p:sldId id="643" r:id="rId21"/>
    <p:sldId id="626" r:id="rId22"/>
    <p:sldId id="630" r:id="rId23"/>
    <p:sldId id="631" r:id="rId24"/>
    <p:sldId id="632" r:id="rId25"/>
    <p:sldId id="633" r:id="rId26"/>
    <p:sldId id="634" r:id="rId27"/>
    <p:sldId id="637" r:id="rId28"/>
    <p:sldId id="596" r:id="rId29"/>
    <p:sldId id="597" r:id="rId30"/>
    <p:sldId id="588" r:id="rId31"/>
    <p:sldId id="593" r:id="rId32"/>
    <p:sldId id="598" r:id="rId33"/>
    <p:sldId id="595" r:id="rId34"/>
    <p:sldId id="600" r:id="rId35"/>
    <p:sldId id="617" r:id="rId36"/>
    <p:sldId id="601" r:id="rId37"/>
  </p:sldIdLst>
  <p:sldSz cx="12192000" cy="6858000"/>
  <p:notesSz cx="6735763" cy="9866313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2Coding" panose="020B0609020101020101" pitchFamily="49" charset="-127"/>
      <p:regular r:id="rId43"/>
      <p:bold r:id="rId44"/>
    </p:embeddedFont>
    <p:embeddedFont>
      <p:font typeface="KoPub돋움체 Bold" panose="00000800000000000000" pitchFamily="2" charset="-127"/>
      <p:bold r:id="rId45"/>
    </p:embeddedFont>
    <p:embeddedFont>
      <p:font typeface="KoPub돋움체 Light" panose="00000300000000000000" pitchFamily="2" charset="-127"/>
      <p:regular r:id="rId4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FECE4D-5522-490D-8BC8-F3C4319C2E6C}">
          <p14:sldIdLst>
            <p14:sldId id="583"/>
            <p14:sldId id="585"/>
            <p14:sldId id="582"/>
            <p14:sldId id="584"/>
            <p14:sldId id="638"/>
            <p14:sldId id="607"/>
            <p14:sldId id="610"/>
            <p14:sldId id="611"/>
            <p14:sldId id="587"/>
            <p14:sldId id="618"/>
            <p14:sldId id="619"/>
            <p14:sldId id="641"/>
            <p14:sldId id="602"/>
            <p14:sldId id="603"/>
            <p14:sldId id="604"/>
            <p14:sldId id="605"/>
            <p14:sldId id="591"/>
            <p14:sldId id="642"/>
            <p14:sldId id="628"/>
            <p14:sldId id="643"/>
            <p14:sldId id="626"/>
            <p14:sldId id="630"/>
            <p14:sldId id="631"/>
            <p14:sldId id="632"/>
            <p14:sldId id="633"/>
            <p14:sldId id="634"/>
            <p14:sldId id="637"/>
            <p14:sldId id="596"/>
            <p14:sldId id="597"/>
            <p14:sldId id="588"/>
            <p14:sldId id="593"/>
            <p14:sldId id="598"/>
            <p14:sldId id="595"/>
            <p14:sldId id="600"/>
            <p14:sldId id="617"/>
            <p14:sldId id="601"/>
          </p14:sldIdLst>
        </p14:section>
        <p14:section name="이전자료" id="{EC20DB5E-9542-4A05-A223-D242FC7405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A82"/>
    <a:srgbClr val="85AEFF"/>
    <a:srgbClr val="6699FF"/>
    <a:srgbClr val="FFFF66"/>
    <a:srgbClr val="886A9E"/>
    <a:srgbClr val="4F3ACE"/>
    <a:srgbClr val="35195B"/>
    <a:srgbClr val="FFFF33"/>
    <a:srgbClr val="FFB5D3"/>
    <a:srgbClr val="B3F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0" autoAdjust="0"/>
    <p:restoredTop sz="96274" autoAdjust="0"/>
  </p:normalViewPr>
  <p:slideViewPr>
    <p:cSldViewPr snapToGrid="0" snapToObjects="1">
      <p:cViewPr varScale="1">
        <p:scale>
          <a:sx n="104" d="100"/>
          <a:sy n="104" d="100"/>
        </p:scale>
        <p:origin x="8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8886-3DE4-284F-B390-62E095F2E7A1}" type="datetimeFigureOut">
              <a:rPr kumimoji="1" lang="ko-Kore-KR" altLang="en-US" smtClean="0"/>
              <a:t>05/28/2022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627A9-3A16-4B48-B550-7DD2BF8BA0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15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7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2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11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7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3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0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9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5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s://www.google.com/intl/ko_kr/chr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download/#section=window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ggoons/python-s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func_print.asp" TargetMode="External"/><Relationship Id="rId2" Type="http://schemas.openxmlformats.org/officeDocument/2006/relationships/hyperlink" Target="https://docs.python.org/3.8/library/functions.html#pr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eps.python.org/pep-0008/#string-quot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elenium-python.readthedocs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dnet.co.kr/view/?no=20190910101800" TargetMode="External"/><Relationship Id="rId2" Type="http://schemas.openxmlformats.org/officeDocument/2006/relationships/hyperlink" Target="https://www.linkedin.com/help/linkedin/answer/60454/-?lang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dnet.co.kr/view/?no=20220512180515&amp;fbclid=IwAR2iK4Dz7yLhR9pv231tYLvTa1vGQ6ghSMpcdIyPdPLwFFGwn0hMhoiJEWY" TargetMode="External"/><Relationship Id="rId4" Type="http://schemas.openxmlformats.org/officeDocument/2006/relationships/hyperlink" Target="http://www.opiniontimes.co.kr/news/articleView.html?idxno=8296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wb3eqJ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hyperlink" Target="https://pypl.github.io/PYPL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Goods/109337398" TargetMode="External"/><Relationship Id="rId13" Type="http://schemas.openxmlformats.org/officeDocument/2006/relationships/image" Target="../media/image18.jpeg"/><Relationship Id="rId3" Type="http://schemas.openxmlformats.org/officeDocument/2006/relationships/hyperlink" Target="https://www.python.org/about/apps/" TargetMode="External"/><Relationship Id="rId7" Type="http://schemas.openxmlformats.org/officeDocument/2006/relationships/image" Target="../media/image15.jpeg"/><Relationship Id="rId12" Type="http://schemas.openxmlformats.org/officeDocument/2006/relationships/hyperlink" Target="http://www.yes24.com/Product/Goods/70861061" TargetMode="External"/><Relationship Id="rId2" Type="http://schemas.openxmlformats.org/officeDocument/2006/relationships/hyperlink" Target="https://github.com/vinta/awesome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Product/Goods/96024871" TargetMode="External"/><Relationship Id="rId11" Type="http://schemas.openxmlformats.org/officeDocument/2006/relationships/image" Target="../media/image17.jpeg"/><Relationship Id="rId5" Type="http://schemas.openxmlformats.org/officeDocument/2006/relationships/image" Target="../media/image14.jpeg"/><Relationship Id="rId15" Type="http://schemas.openxmlformats.org/officeDocument/2006/relationships/image" Target="../media/image19.jpeg"/><Relationship Id="rId10" Type="http://schemas.openxmlformats.org/officeDocument/2006/relationships/hyperlink" Target="http://www.yes24.com/Product/Goods/89959711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hyperlink" Target="http://www.yes24.com/Product/Goods/1061757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pycon.kr/about/previous-pyconkr" TargetMode="External"/><Relationship Id="rId2" Type="http://schemas.openxmlformats.org/officeDocument/2006/relationships/hyperlink" Target="https://www.facebook.com/groups/pythonkor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script.n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pythonforeverybody" TargetMode="External"/><Relationship Id="rId2" Type="http://schemas.openxmlformats.org/officeDocument/2006/relationships/hyperlink" Target="https://opentutorials.org/course/476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8B50F-B90E-98CE-7C05-386048527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모두를 위한 파이썬 특강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3971FB-CBB2-03E3-1D0E-882DC2CEE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0164"/>
          </a:xfrm>
        </p:spPr>
        <p:txBody>
          <a:bodyPr>
            <a:normAutofit/>
          </a:bodyPr>
          <a:lstStyle/>
          <a:p>
            <a:r>
              <a:rPr lang="en-US" altLang="ko-KR" sz="3200">
                <a:latin typeface="+mj-lt"/>
              </a:rPr>
              <a:t>     Python for Everybody</a:t>
            </a:r>
            <a:endParaRPr lang="ko-KR" altLang="en-US" sz="3200">
              <a:latin typeface="+mj-lt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D4265C4-129D-0256-F7BA-2569E7844F1D}"/>
              </a:ext>
            </a:extLst>
          </p:cNvPr>
          <p:cNvSpPr txBox="1">
            <a:spLocks/>
          </p:cNvSpPr>
          <p:nvPr/>
        </p:nvSpPr>
        <p:spPr>
          <a:xfrm>
            <a:off x="1524000" y="4596337"/>
            <a:ext cx="9144000" cy="97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/>
              <a:t>2022.05.29</a:t>
            </a:r>
          </a:p>
          <a:p>
            <a:pPr algn="r"/>
            <a:r>
              <a:rPr lang="ko-KR" altLang="en-US"/>
              <a:t>장윤재 </a:t>
            </a:r>
            <a:r>
              <a:rPr lang="en-US" altLang="ko-KR"/>
              <a:t>janggoons@syu.ac.kr </a:t>
            </a:r>
          </a:p>
          <a:p>
            <a:pPr algn="r"/>
            <a:r>
              <a:rPr lang="en-US" altLang="ko-KR"/>
              <a:t>SW</a:t>
            </a:r>
            <a:r>
              <a:rPr lang="ko-KR" altLang="en-US"/>
              <a:t>융합교육원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25E9FE-01EE-D9B0-5288-FD69B3574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6672"/>
          <a:stretch/>
        </p:blipFill>
        <p:spPr bwMode="auto">
          <a:xfrm>
            <a:off x="1606859" y="3417903"/>
            <a:ext cx="1917578" cy="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85140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크롬 </a:t>
            </a:r>
            <a:r>
              <a:rPr lang="en-US" altLang="ko-KR"/>
              <a:t>Chrome </a:t>
            </a:r>
            <a:r>
              <a:rPr lang="ko-KR" altLang="en-US"/>
              <a:t>웹 브라우저</a:t>
            </a:r>
            <a:r>
              <a:rPr lang="en-US" altLang="ko-KR"/>
              <a:t>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https://www.google.com/intl/ko_kr/chrome/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파이썬 </a:t>
            </a:r>
            <a:r>
              <a:rPr lang="en-US" altLang="ko-KR"/>
              <a:t>Python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https://www.python.org/</a:t>
            </a:r>
            <a:endParaRPr lang="en-US" altLang="ko-KR"/>
          </a:p>
          <a:p>
            <a:pPr lvl="1"/>
            <a:r>
              <a:rPr lang="en-US" altLang="ko-KR"/>
              <a:t>Downloads &gt; Download the latest version for Windows (3.10.4)</a:t>
            </a:r>
          </a:p>
          <a:p>
            <a:pPr lvl="1"/>
            <a:r>
              <a:rPr lang="en-US" altLang="ko-KR"/>
              <a:t>Install Now &gt; </a:t>
            </a:r>
            <a:r>
              <a:rPr lang="ko-KR" altLang="en-US"/>
              <a:t>환경변수 설정</a:t>
            </a:r>
            <a:r>
              <a:rPr lang="en-US" altLang="ko-KR"/>
              <a:t>(</a:t>
            </a:r>
            <a:r>
              <a:rPr lang="ko-KR" altLang="en-US"/>
              <a:t>설치 시 </a:t>
            </a:r>
            <a:r>
              <a:rPr lang="en-US" altLang="ko-KR"/>
              <a:t>add Python 3.10 to PATH </a:t>
            </a:r>
            <a:r>
              <a:rPr lang="ko-KR" altLang="en-US"/>
              <a:t>체크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파이참 </a:t>
            </a:r>
            <a:r>
              <a:rPr lang="en-US" altLang="ko-KR"/>
              <a:t>PyCharm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4"/>
              </a:rPr>
              <a:t>https://www.jetbrains.com/ko-kr/pycharm/download/#section=windows</a:t>
            </a:r>
            <a:endParaRPr lang="en-US" altLang="ko-KR"/>
          </a:p>
          <a:p>
            <a:pPr lvl="1"/>
            <a:r>
              <a:rPr lang="en-US" altLang="ko-KR"/>
              <a:t>Community </a:t>
            </a:r>
            <a:r>
              <a:rPr lang="ko-KR" altLang="en-US"/>
              <a:t>버전으로 다운로드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992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바탕화면에 새로운 폴더 만들기</a:t>
            </a:r>
            <a:endParaRPr lang="en-US" altLang="ko-KR"/>
          </a:p>
          <a:p>
            <a:pPr lvl="1"/>
            <a:r>
              <a:rPr lang="ko-KR" altLang="en-US"/>
              <a:t>폴더명 </a:t>
            </a:r>
            <a:r>
              <a:rPr lang="en-US" altLang="ko-KR"/>
              <a:t>: python</a:t>
            </a:r>
          </a:p>
          <a:p>
            <a:r>
              <a:rPr lang="ko-KR" altLang="en-US"/>
              <a:t>새로운 폴더로 이동한 뒤</a:t>
            </a:r>
            <a:r>
              <a:rPr lang="en-US" altLang="ko-KR"/>
              <a:t>, </a:t>
            </a:r>
            <a:r>
              <a:rPr lang="ko-KR" altLang="en-US"/>
              <a:t>해당 폴더에서 파이참 실행하기</a:t>
            </a:r>
            <a:endParaRPr lang="en-US" altLang="ko-KR"/>
          </a:p>
          <a:p>
            <a:pPr lvl="1"/>
            <a:r>
              <a:rPr lang="ko-KR" altLang="en-US"/>
              <a:t>마우스 오른쪽 클릭 </a:t>
            </a:r>
            <a:r>
              <a:rPr lang="en-US" altLang="ko-KR"/>
              <a:t>&gt; open folder as PyCharm Community Edition Project</a:t>
            </a:r>
            <a:r>
              <a:rPr lang="ko-KR" altLang="en-US"/>
              <a:t>  </a:t>
            </a:r>
            <a:endParaRPr lang="en-US" altLang="ko-KR"/>
          </a:p>
          <a:p>
            <a:r>
              <a:rPr lang="ko-KR" altLang="en-US"/>
              <a:t>또는</a:t>
            </a:r>
            <a:r>
              <a:rPr lang="en-US" altLang="ko-KR"/>
              <a:t>, </a:t>
            </a:r>
            <a:r>
              <a:rPr lang="ko-KR" altLang="en-US"/>
              <a:t>파이참 실행 후</a:t>
            </a:r>
            <a:r>
              <a:rPr lang="en-US" altLang="ko-KR"/>
              <a:t>, </a:t>
            </a:r>
            <a:r>
              <a:rPr lang="ko-KR" altLang="en-US"/>
              <a:t>폴더 열기</a:t>
            </a:r>
            <a:endParaRPr lang="en-US" altLang="ko-KR"/>
          </a:p>
          <a:p>
            <a:pPr lvl="1"/>
            <a:r>
              <a:rPr lang="en-US" altLang="ko-KR"/>
              <a:t>File &gt; Open... &gt; ...Desktop\python </a:t>
            </a:r>
            <a:r>
              <a:rPr lang="ko-KR" altLang="en-US"/>
              <a:t>선택하기</a:t>
            </a:r>
            <a:endParaRPr lang="en-US" altLang="ko-KR"/>
          </a:p>
          <a:p>
            <a:r>
              <a:rPr lang="ko-KR" altLang="en-US"/>
              <a:t>실습 코드 다운로드 받기</a:t>
            </a:r>
            <a:endParaRPr lang="en-US" altLang="ko-KR"/>
          </a:p>
          <a:p>
            <a:pPr lvl="1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https://github.com/janggoons/python-sl</a:t>
            </a:r>
            <a:endParaRPr lang="en-US" altLang="ko-KR"/>
          </a:p>
          <a:p>
            <a:pPr lvl="1"/>
            <a:r>
              <a:rPr lang="ko-KR" altLang="en-US"/>
              <a:t>압축 해제 후 폴더를 </a:t>
            </a:r>
            <a:r>
              <a:rPr lang="en-US" altLang="ko-KR"/>
              <a:t>python </a:t>
            </a:r>
            <a:r>
              <a:rPr lang="ko-KR" altLang="en-US"/>
              <a:t>폴더로 옮기기</a:t>
            </a:r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9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6B588-5C50-8EF7-1887-DF2933BE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10E30D-2F4C-AA42-E154-246E820077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61093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"Hello World!"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95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모니터 화면</a:t>
            </a:r>
            <a:r>
              <a:rPr lang="en-US" altLang="ko-KR"/>
              <a:t>(</a:t>
            </a:r>
            <a:r>
              <a:rPr lang="ko-KR" altLang="en-US"/>
              <a:t>콘솔창</a:t>
            </a:r>
            <a:r>
              <a:rPr lang="en-US" altLang="ko-KR"/>
              <a:t>)</a:t>
            </a:r>
            <a:r>
              <a:rPr lang="ko-KR" altLang="en-US"/>
              <a:t>에 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()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라고 표시하면 </a:t>
            </a:r>
            <a:r>
              <a:rPr lang="en-US" altLang="ko-KR"/>
              <a:t>print </a:t>
            </a:r>
            <a:r>
              <a:rPr lang="ko-KR" altLang="en-US"/>
              <a:t>라는 이름의 함수 </a:t>
            </a:r>
            <a:r>
              <a:rPr lang="en-US" altLang="ko-KR"/>
              <a:t>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함수는 이미 정의된 수행 절차이며</a:t>
            </a:r>
            <a:r>
              <a:rPr lang="en-US" altLang="ko-KR"/>
              <a:t>, </a:t>
            </a:r>
            <a:r>
              <a:rPr lang="ko-KR" altLang="en-US"/>
              <a:t>이를 대표하는 이름이 함수 이름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수학의 함수에서 유래했으나</a:t>
            </a:r>
            <a:r>
              <a:rPr lang="en-US" altLang="ko-KR"/>
              <a:t>, </a:t>
            </a:r>
            <a:r>
              <a:rPr lang="ko-KR" altLang="en-US"/>
              <a:t>정확하게는 다르게 동작함 </a:t>
            </a:r>
            <a:endParaRPr lang="en-US" altLang="ko-KR"/>
          </a:p>
          <a:p>
            <a:pPr marL="1200150" lvl="2" indent="-285750"/>
            <a:r>
              <a:rPr lang="en-US" altLang="ko-KR"/>
              <a:t>y = 2x + 3 </a:t>
            </a:r>
            <a:r>
              <a:rPr lang="ko-KR" altLang="en-US"/>
              <a:t>에서 </a:t>
            </a:r>
            <a:r>
              <a:rPr lang="en-US" altLang="ko-KR"/>
              <a:t>x </a:t>
            </a:r>
            <a:r>
              <a:rPr lang="ko-KR" altLang="en-US"/>
              <a:t>에 어떤 값을 넣는냐에 따라 </a:t>
            </a:r>
            <a:r>
              <a:rPr lang="en-US" altLang="ko-KR"/>
              <a:t>y </a:t>
            </a:r>
            <a:r>
              <a:rPr lang="ko-KR" altLang="en-US"/>
              <a:t>값이 달라진다</a:t>
            </a:r>
            <a:r>
              <a:rPr lang="en-US" altLang="ko-KR"/>
              <a:t>. </a:t>
            </a:r>
          </a:p>
          <a:p>
            <a:pPr marL="1200150" lvl="2" indent="-285750"/>
            <a:r>
              <a:rPr lang="en-US" altLang="ko-KR"/>
              <a:t>f(x) = 2x + 3 </a:t>
            </a:r>
            <a:r>
              <a:rPr lang="ko-KR" altLang="en-US"/>
              <a:t>이라고도 표현한다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파이썬에서 이미 정의된 함수</a:t>
            </a:r>
            <a:r>
              <a:rPr lang="en-US" altLang="ko-KR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내장 함수 </a:t>
            </a:r>
            <a:r>
              <a:rPr lang="en-US" altLang="ko-KR"/>
              <a:t>built-in function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https://docs.python.org/3.8/library/functions.html#print</a:t>
            </a:r>
            <a:endParaRPr lang="ko-KR" altLang="en-US"/>
          </a:p>
          <a:p>
            <a:pPr lvl="1"/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어떻게 사용할 수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print function </a:t>
            </a:r>
            <a:r>
              <a:rPr lang="ko-KR" altLang="en-US"/>
              <a:t>으로 검색하기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3"/>
              </a:rPr>
              <a:t>https://www.w3schools.com/python/ref_func_print.asp</a:t>
            </a:r>
            <a:endParaRPr lang="en-US" altLang="ko-KR"/>
          </a:p>
          <a:p>
            <a:pPr marL="457200" lvl="1" indent="0">
              <a:buNone/>
            </a:pPr>
            <a:endParaRPr lang="ko-KR" altLang="en-US"/>
          </a:p>
          <a:p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413957-25A0-F48B-DB64-B5CB6749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05" y="4815146"/>
            <a:ext cx="4930484" cy="14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‘ ’ 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</a:t>
            </a:r>
            <a:r>
              <a:rPr lang="en-US" altLang="ko-KR"/>
              <a:t>() </a:t>
            </a:r>
            <a:r>
              <a:rPr lang="ko-KR" altLang="en-US"/>
              <a:t>안에 ‘ ’ 로 입력된 내용을 문자열 </a:t>
            </a:r>
            <a:r>
              <a:rPr lang="en-US" altLang="ko-KR"/>
              <a:t>string </a:t>
            </a:r>
            <a:r>
              <a:rPr lang="ko-KR" altLang="en-US"/>
              <a:t>으로 변환하여 출력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‘ ’ </a:t>
            </a:r>
            <a:r>
              <a:rPr lang="ko-KR" altLang="en-US"/>
              <a:t>과 “ ” 은 차이가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coding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https://peps.python.org/pep-0008/#string-quotes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B86A0-56A8-1E44-8830-3E600EF2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92" y="4001294"/>
            <a:ext cx="9996255" cy="11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9A20D-C726-F32A-13C6-B63C5353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368DE-543F-A21A-0BE8-38009642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Hello World!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1974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벨 연구소에서 브라이언 커니핸이 작성한 매뉴얼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Programming in C: A Tutorial” </a:t>
            </a:r>
            <a:r>
              <a:rPr lang="ko-KR" altLang="en-US"/>
              <a:t>의 코드에서 시작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이후</a:t>
            </a:r>
            <a:r>
              <a:rPr lang="en-US" altLang="ko-KR"/>
              <a:t>, 1978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브라이언 커니핸과 데니스 리치가 저술한 책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The C Programming Language” </a:t>
            </a:r>
            <a:r>
              <a:rPr lang="ko-KR" altLang="en-US"/>
              <a:t>에서도 소개됨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컴퓨터에서 작성한 프로그램이 잘 동작하는지</a:t>
            </a:r>
            <a:r>
              <a:rPr lang="en-US" altLang="ko-KR"/>
              <a:t>(</a:t>
            </a:r>
            <a:r>
              <a:rPr lang="ko-KR" altLang="en-US"/>
              <a:t>컴파일러</a:t>
            </a:r>
            <a:r>
              <a:rPr lang="en-US" altLang="ko-KR"/>
              <a:t>, </a:t>
            </a:r>
            <a:r>
              <a:rPr lang="ko-KR" altLang="en-US"/>
              <a:t>런타임 환경 등</a:t>
            </a:r>
            <a:r>
              <a:rPr lang="en-US" altLang="ko-KR"/>
              <a:t>) </a:t>
            </a:r>
            <a:r>
              <a:rPr lang="ko-KR" altLang="en-US"/>
              <a:t>확인하는 가장 간단한 코드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처음으로 내가 컴퓨터와 대화하는 방법을 터득하는 코드</a:t>
            </a:r>
          </a:p>
        </p:txBody>
      </p:sp>
      <p:pic>
        <p:nvPicPr>
          <p:cNvPr id="10242" name="Picture 2" descr="C Programming Language(원서/번역서 : C 언어 프로그래밍) | Dennis Ritchie | Pearson  College Div- 교보문고">
            <a:extLst>
              <a:ext uri="{FF2B5EF4-FFF2-40B4-BE49-F238E27FC236}">
                <a16:creationId xmlns:a16="http://schemas.microsoft.com/office/drawing/2014/main" id="{A184C3B8-409A-5698-07D1-5AAD788A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30" y="607067"/>
            <a:ext cx="2069515" cy="28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개요</a:t>
            </a:r>
            <a:endParaRPr lang="en-US" altLang="ko-KR"/>
          </a:p>
          <a:p>
            <a:pPr lvl="1"/>
            <a:r>
              <a:rPr lang="en-US" altLang="ko-KR"/>
              <a:t>‘000’ </a:t>
            </a:r>
            <a:r>
              <a:rPr lang="ko-KR" altLang="en-US"/>
              <a:t>관련 이미지를 모두 수집하고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마우스를 클릭해서 직접 다운로드 하는 것 보다 자동으로 다운로드 받고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사용자의 동작에 따라 변화는 웹 페이지 정보도 다운로드 받고 싶다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라이브러리 </a:t>
            </a:r>
            <a:r>
              <a:rPr lang="en-US" altLang="ko-KR"/>
              <a:t>: selenium</a:t>
            </a:r>
          </a:p>
          <a:p>
            <a:pPr lvl="1"/>
            <a:r>
              <a:rPr lang="en-US" altLang="ko-KR"/>
              <a:t>(official) </a:t>
            </a:r>
            <a:r>
              <a:rPr lang="en-US" altLang="ko-KR">
                <a:hlinkClick r:id="rId2"/>
              </a:rPr>
              <a:t>https://www.selenium.dev/documentation/</a:t>
            </a:r>
          </a:p>
          <a:p>
            <a:pPr lvl="1"/>
            <a:r>
              <a:rPr lang="en-US" altLang="ko-KR"/>
              <a:t>(unofficial) </a:t>
            </a:r>
            <a:r>
              <a:rPr lang="en-US" altLang="ko-KR">
                <a:hlinkClick r:id="rId2"/>
              </a:rPr>
              <a:t>https://selenium-python.readthedocs.io/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4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8236" cy="4351338"/>
          </a:xfrm>
        </p:spPr>
        <p:txBody>
          <a:bodyPr>
            <a:normAutofit/>
          </a:bodyPr>
          <a:lstStyle/>
          <a:p>
            <a:r>
              <a:rPr lang="ko-KR" altLang="en-US"/>
              <a:t>웹 스크래핑과 웹 크롤링</a:t>
            </a:r>
            <a:endParaRPr lang="en-US" altLang="ko-KR"/>
          </a:p>
          <a:p>
            <a:pPr lvl="1"/>
            <a:r>
              <a:rPr lang="ko-KR" altLang="en-US"/>
              <a:t>스크래핑 </a:t>
            </a:r>
            <a:r>
              <a:rPr lang="en-US" altLang="ko-KR"/>
              <a:t>Scraping : </a:t>
            </a:r>
            <a:r>
              <a:rPr lang="ko-KR" altLang="en-US"/>
              <a:t>특정 웹 사이트의 정보를 수집하는 행위</a:t>
            </a:r>
            <a:endParaRPr lang="en-US" altLang="ko-KR"/>
          </a:p>
          <a:p>
            <a:pPr lvl="1"/>
            <a:r>
              <a:rPr lang="ko-KR" altLang="en-US"/>
              <a:t>크롤링 </a:t>
            </a:r>
            <a:r>
              <a:rPr lang="en-US" altLang="ko-KR"/>
              <a:t>Crawling : </a:t>
            </a:r>
            <a:r>
              <a:rPr lang="ko-KR" altLang="en-US"/>
              <a:t>크롤러를 이용하여 정해진 규칙에 따라 여러 개의 웹 사이트에서 정보를 수집하는 행위</a:t>
            </a:r>
            <a:endParaRPr lang="en-US" altLang="ko-KR"/>
          </a:p>
          <a:p>
            <a:pPr lvl="1"/>
            <a:r>
              <a:rPr lang="ko-KR" altLang="en-US"/>
              <a:t>크롤러 </a:t>
            </a:r>
            <a:r>
              <a:rPr lang="en-US" altLang="ko-KR"/>
              <a:t>Crawler : </a:t>
            </a:r>
            <a:r>
              <a:rPr lang="ko-KR" altLang="en-US"/>
              <a:t>크롤링을 위해 제작된 프로그램</a:t>
            </a:r>
            <a:r>
              <a:rPr lang="en-US" altLang="ko-KR"/>
              <a:t>(</a:t>
            </a:r>
            <a:r>
              <a:rPr lang="ko-KR" altLang="en-US"/>
              <a:t>자동화 봇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정적 웹 페이지와 동적 웹 페이지</a:t>
            </a:r>
            <a:endParaRPr lang="en-US" altLang="ko-KR"/>
          </a:p>
          <a:p>
            <a:pPr lvl="1"/>
            <a:r>
              <a:rPr lang="ko-KR" altLang="en-US"/>
              <a:t>정적 </a:t>
            </a:r>
            <a:r>
              <a:rPr lang="en-US" altLang="ko-KR"/>
              <a:t>static : </a:t>
            </a:r>
            <a:r>
              <a:rPr lang="ko-KR" altLang="en-US"/>
              <a:t>웹 서버에 미리 저장되어 전송되어 웹 페이지의 내용이 변하지 않는 것</a:t>
            </a:r>
            <a:endParaRPr lang="en-US" altLang="ko-KR"/>
          </a:p>
          <a:p>
            <a:pPr lvl="1"/>
            <a:r>
              <a:rPr lang="ko-KR" altLang="en-US"/>
              <a:t>동적 </a:t>
            </a:r>
            <a:r>
              <a:rPr lang="en-US" altLang="ko-KR"/>
              <a:t>dynamic : </a:t>
            </a:r>
            <a:r>
              <a:rPr lang="ko-KR" altLang="en-US"/>
              <a:t>사용자의 조작에 따라 웹 페이지 내용이 변하는 것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07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준비하기</a:t>
            </a:r>
            <a:endParaRPr lang="en-US" altLang="ko-KR"/>
          </a:p>
          <a:p>
            <a:pPr lvl="1"/>
            <a:r>
              <a:rPr lang="ko-KR" altLang="en-US"/>
              <a:t>크롬 버전 확인하기</a:t>
            </a:r>
            <a:endParaRPr lang="en-US" altLang="ko-KR"/>
          </a:p>
          <a:p>
            <a:pPr lvl="2"/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도움말 </a:t>
            </a:r>
            <a:r>
              <a:rPr lang="en-US" altLang="ko-KR"/>
              <a:t>&gt; </a:t>
            </a:r>
            <a:r>
              <a:rPr lang="ko-KR" altLang="en-US"/>
              <a:t>크롬 정보 </a:t>
            </a:r>
            <a:r>
              <a:rPr lang="en-US" altLang="ko-KR"/>
              <a:t>&gt; </a:t>
            </a:r>
            <a:r>
              <a:rPr lang="ko-KR" altLang="en-US"/>
              <a:t>버전 확인 </a:t>
            </a:r>
            <a:r>
              <a:rPr lang="en-US" altLang="ko-KR"/>
              <a:t>(ex: 101.xxx </a:t>
            </a:r>
            <a:r>
              <a:rPr lang="ko-KR" altLang="en-US"/>
              <a:t>이라면 </a:t>
            </a:r>
            <a:r>
              <a:rPr lang="en-US" altLang="ko-KR"/>
              <a:t>101)</a:t>
            </a:r>
          </a:p>
          <a:p>
            <a:pPr lvl="1"/>
            <a:r>
              <a:rPr lang="ko-KR" altLang="en-US"/>
              <a:t>크롬 드라이버 다운로드</a:t>
            </a:r>
            <a:endParaRPr lang="en-US" altLang="ko-KR"/>
          </a:p>
          <a:p>
            <a:pPr lvl="2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effectLst/>
                <a:hlinkClick r:id="rId2"/>
              </a:rPr>
              <a:t>https://chromedriver.chromium.org/downloads</a:t>
            </a:r>
            <a:endParaRPr lang="en-US" altLang="ko-KR">
              <a:effectLst/>
            </a:endParaRPr>
          </a:p>
          <a:p>
            <a:pPr lvl="2"/>
            <a:r>
              <a:rPr lang="ko-KR" altLang="en-US"/>
              <a:t>이전 단계에서 확인한 크롬 버전에 맞는 파일 다운로드</a:t>
            </a:r>
            <a:endParaRPr lang="en-US" altLang="ko-KR"/>
          </a:p>
          <a:p>
            <a:pPr lvl="2"/>
            <a:r>
              <a:rPr lang="ko-KR" altLang="en-US"/>
              <a:t>윈도우는 </a:t>
            </a:r>
            <a:r>
              <a:rPr lang="en-US" altLang="ko-KR"/>
              <a:t>chromedriver_win32</a:t>
            </a:r>
          </a:p>
          <a:p>
            <a:pPr lvl="1"/>
            <a:r>
              <a:rPr lang="en-US" altLang="ko-KR"/>
              <a:t>python </a:t>
            </a:r>
            <a:r>
              <a:rPr lang="ko-KR" altLang="en-US"/>
              <a:t>폴더에 </a:t>
            </a:r>
            <a:r>
              <a:rPr lang="en-US" altLang="ko-KR"/>
              <a:t>selenium </a:t>
            </a:r>
            <a:r>
              <a:rPr lang="ko-KR" altLang="en-US"/>
              <a:t>폴더 만들고</a:t>
            </a:r>
            <a:r>
              <a:rPr lang="en-US" altLang="ko-KR"/>
              <a:t>, </a:t>
            </a:r>
            <a:r>
              <a:rPr lang="ko-KR" altLang="en-US"/>
              <a:t>크롬 드라이버 파일 이동하기</a:t>
            </a:r>
            <a:endParaRPr lang="en-US" altLang="ko-KR"/>
          </a:p>
          <a:p>
            <a:pPr lvl="1"/>
            <a:r>
              <a:rPr lang="en-US" altLang="ko-KR"/>
              <a:t>selenium</a:t>
            </a:r>
            <a:r>
              <a:rPr lang="ko-KR" altLang="en-US"/>
              <a:t> 폴더에서 파이참 실행하기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209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활동 </a:t>
            </a:r>
            <a:r>
              <a:rPr lang="en-US" altLang="ko-KR"/>
              <a:t>Activity</a:t>
            </a:r>
          </a:p>
          <a:p>
            <a:r>
              <a:rPr lang="ko-KR" altLang="en-US"/>
              <a:t>실습 </a:t>
            </a:r>
            <a:r>
              <a:rPr lang="en-US" altLang="ko-KR"/>
              <a:t>Practice</a:t>
            </a:r>
          </a:p>
          <a:p>
            <a:r>
              <a:rPr lang="ko-KR" altLang="en-US"/>
              <a:t>논의 </a:t>
            </a:r>
            <a:r>
              <a:rPr lang="en-US" altLang="ko-KR"/>
              <a:t>Discussion</a:t>
            </a:r>
          </a:p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9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B5F88-A4B8-E63D-43C2-405F7D74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01" y="368378"/>
            <a:ext cx="7225055" cy="1477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sample02-01.py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executable_path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"chromedriver.exe"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"https://google.com"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3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105728-B77A-6533-FE43-C00E73960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9" y="382439"/>
            <a:ext cx="5609228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sample02-02.py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실행하고,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사이트로 이동하기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https://www.google.com/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검색창에 </a:t>
            </a:r>
            <a:r>
              <a:rPr lang="ko-KR" altLang="en-US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키워드를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입력하여 검색하기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"q"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elem.clear()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한국삼육고등학교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1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6D4B8DC-C8B3-C9C3-8886-ED2E52A22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9" y="379640"/>
            <a:ext cx="10777309" cy="63401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sample02-03.py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"https://www.google.co.kr/imghp?hl=ko&amp;ogbl"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이미지의 첫 번째 이미지를 불러오기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driver.find_elements_by_css_selector(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".rg_i.Q4LuWd"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].click()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time.sleep(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첫 번째 이미지의 URL 주소를 이용하여 파일로 다운로드하기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 = driver.find_element_by_xpath(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'//*[@id="Sva75c"]/div/div/div[3]/div[2]/c-wiz/div/div[1]/div[1]/div[3]/div/a/img'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imgUrl = img.get_attribute(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urllib.request.urlretrieve(imgUrl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"sample02.jpg"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35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FA566-D0E1-0D7B-3F65-E7322AC81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8" y="377308"/>
            <a:ext cx="8802410" cy="65556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sample02-04.py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"https://www.google.co.kr/imghp?hl=ko&amp;ogbl"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".rg_i.Q4LuWd"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다운로드 받아 .jpg 파일로 저장하기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".jpg"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79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C841872-6DE7-FCF7-4904-45342FE09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342601"/>
            <a:ext cx="6955750" cy="6694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sample02-05.py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한국삼육고등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다운로드 받아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7F23CA-74E6-63D9-A694-87AAE1C5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14157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다운로드 받은 이미지 파일을 다른 디렉터리에 저장하고 싶다.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디렉터리는 어떻게 만들지?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동작이 실행되는 동안 다른 작업을 하고 싶다. 즉, 크롤링 작업을 직접 눈으로 확인하지 않고 동작시키고 싶다.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97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45BA87-905F-09C0-A027-604194EB5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9" y="333820"/>
            <a:ext cx="4698722" cy="60170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sample02-05-01.py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저장할 디렉터리 만들기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save_dir =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'result'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not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os.path.exists(save_dir):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os.makedirs(save_dir)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OSError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'Error: Creating directory. '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directory)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77DF81-61F8-F7B1-A304-673796F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다운로드 받은 이미지 파일을 다른 디렉터리에 저장하고 싶다.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디렉터리는 어떻게 만들지?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BB20C8-EAE6-2FF1-6581-22AC8CABF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932" y="4227194"/>
            <a:ext cx="6179897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save_dir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'/'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07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AFE07BC-B886-FCE6-F9F5-92C8A8FF0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8" y="339470"/>
            <a:ext cx="4698722" cy="56784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sample02-05-02.py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헤드리스 headless 옵션 적용하기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'headless’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solidFill>
                <a:srgbClr val="A9B7C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63DE0A-1D7F-999A-C611-9B6B3F754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94290"/>
            <a:ext cx="6038833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633757F-D757-353A-2F66-880193A5B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동작이 실행되는 동안 다른 작업을 하고 싶다. 즉, 크롤링 작업을 직접 눈으로 확인하지 않고 동작시키고 싶다.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52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108BB-0142-6577-5FE4-417548A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스크래핑은 신중하게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D591B-C293-9746-FAE6-B7EFE77C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영리적인 목적으로 운영되는 웹 페이지의 정보를 가져올 때는 신중</a:t>
            </a:r>
            <a:endParaRPr lang="en-US" altLang="ko-KR"/>
          </a:p>
          <a:p>
            <a:r>
              <a:rPr lang="ko-KR" altLang="en-US"/>
              <a:t>해외 사례</a:t>
            </a:r>
            <a:r>
              <a:rPr lang="en-US" altLang="ko-KR"/>
              <a:t>, </a:t>
            </a:r>
            <a:r>
              <a:rPr lang="ko-KR" altLang="en-US"/>
              <a:t>링크드인과 웹 스크래핑</a:t>
            </a:r>
            <a:endParaRPr lang="en-US" altLang="ko-KR"/>
          </a:p>
          <a:p>
            <a:pPr lvl="1"/>
            <a:r>
              <a:rPr lang="ko-KR" altLang="en-US"/>
              <a:t>링크드인</a:t>
            </a:r>
            <a:r>
              <a:rPr lang="en-US" altLang="ko-KR"/>
              <a:t>(2018). </a:t>
            </a:r>
            <a:r>
              <a:rPr lang="ko-KR" altLang="en-US" b="1"/>
              <a:t>금지된 소프트웨어 및 확장 기능</a:t>
            </a:r>
            <a:r>
              <a:rPr lang="en-US" altLang="ko-KR" b="1"/>
              <a:t>. </a:t>
            </a:r>
            <a:r>
              <a:rPr lang="en-US" altLang="ko-KR"/>
              <a:t>[</a:t>
            </a:r>
            <a:r>
              <a:rPr lang="ko-KR" altLang="en-US">
                <a:hlinkClick r:id="rId2"/>
              </a:rPr>
              <a:t>링크</a:t>
            </a:r>
            <a:r>
              <a:rPr lang="en-US" altLang="ko-KR"/>
              <a:t>]</a:t>
            </a:r>
            <a:endParaRPr lang="ko-KR" altLang="en-US"/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(2019). </a:t>
            </a:r>
            <a:r>
              <a:rPr lang="ko-KR" altLang="en-US"/>
              <a:t>美 법원 </a:t>
            </a:r>
            <a:r>
              <a:rPr lang="en-US" altLang="ko-KR"/>
              <a:t>"</a:t>
            </a:r>
            <a:r>
              <a:rPr lang="ko-KR" altLang="en-US"/>
              <a:t>웹사이트 공개 데이터 스크랩</a:t>
            </a:r>
            <a:r>
              <a:rPr lang="en-US" altLang="ko-KR"/>
              <a:t>, </a:t>
            </a:r>
            <a:r>
              <a:rPr lang="ko-KR" altLang="en-US"/>
              <a:t>불법 아니다” </a:t>
            </a:r>
            <a:r>
              <a:rPr lang="en-US" altLang="ko-KR"/>
              <a:t>[</a:t>
            </a:r>
            <a:r>
              <a:rPr lang="ko-KR" altLang="en-US">
                <a:hlinkClick r:id="rId3"/>
              </a:rPr>
              <a:t>링크</a:t>
            </a:r>
            <a:r>
              <a:rPr lang="en-US" altLang="ko-KR"/>
              <a:t>]</a:t>
            </a:r>
          </a:p>
          <a:p>
            <a:r>
              <a:rPr lang="ko-KR" altLang="en-US"/>
              <a:t>국내 사례</a:t>
            </a:r>
            <a:r>
              <a:rPr lang="en-US" altLang="ko-KR"/>
              <a:t>, </a:t>
            </a:r>
            <a:r>
              <a:rPr lang="ko-KR" altLang="en-US"/>
              <a:t>야놀자와</a:t>
            </a:r>
            <a:r>
              <a:rPr lang="en-US" altLang="ko-KR"/>
              <a:t> </a:t>
            </a:r>
            <a:r>
              <a:rPr lang="ko-KR" altLang="en-US"/>
              <a:t>여기어때</a:t>
            </a:r>
            <a:endParaRPr lang="en-US" altLang="ko-KR"/>
          </a:p>
          <a:p>
            <a:pPr lvl="1"/>
            <a:r>
              <a:rPr lang="ko-KR" altLang="en-US"/>
              <a:t>오피니언타임스</a:t>
            </a:r>
            <a:r>
              <a:rPr lang="en-US" altLang="ko-KR"/>
              <a:t>(2021). </a:t>
            </a:r>
            <a:r>
              <a:rPr lang="ko-KR" altLang="en-US" b="1">
                <a:effectLst/>
              </a:rPr>
              <a:t>명품 플랫폼 </a:t>
            </a:r>
            <a:r>
              <a:rPr lang="en-US" altLang="ko-KR" b="1">
                <a:effectLst/>
              </a:rPr>
              <a:t>'</a:t>
            </a:r>
            <a:r>
              <a:rPr lang="ko-KR" altLang="en-US" b="1">
                <a:effectLst/>
              </a:rPr>
              <a:t>무단 크롤링</a:t>
            </a:r>
            <a:r>
              <a:rPr lang="en-US" altLang="ko-KR" b="1">
                <a:effectLst/>
              </a:rPr>
              <a:t>' </a:t>
            </a:r>
            <a:r>
              <a:rPr lang="ko-KR" altLang="en-US" b="1">
                <a:effectLst/>
              </a:rPr>
              <a:t>논란</a:t>
            </a:r>
            <a:r>
              <a:rPr lang="en-US" altLang="ko-KR" b="1">
                <a:effectLst/>
              </a:rPr>
              <a:t>... </a:t>
            </a:r>
            <a:r>
              <a:rPr lang="ko-KR" altLang="en-US" b="1">
                <a:effectLst/>
              </a:rPr>
              <a:t>야놀자</a:t>
            </a:r>
            <a:r>
              <a:rPr lang="en-US" altLang="ko-KR" b="1">
                <a:effectLst/>
              </a:rPr>
              <a:t>·</a:t>
            </a:r>
            <a:r>
              <a:rPr lang="ko-KR" altLang="en-US" b="1">
                <a:effectLst/>
              </a:rPr>
              <a:t>여기어때 판결 재조명 </a:t>
            </a:r>
            <a:r>
              <a:rPr lang="en-US" altLang="ko-KR">
                <a:effectLst/>
              </a:rPr>
              <a:t>[</a:t>
            </a:r>
            <a:r>
              <a:rPr lang="ko-KR" altLang="en-US">
                <a:effectLst/>
                <a:hlinkClick r:id="rId4"/>
              </a:rPr>
              <a:t>링크</a:t>
            </a:r>
            <a:r>
              <a:rPr lang="en-US" altLang="ko-KR">
                <a:effectLst/>
              </a:rPr>
              <a:t>]</a:t>
            </a:r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(2022). </a:t>
            </a:r>
            <a:r>
              <a:rPr lang="ko-KR" altLang="en-US"/>
              <a:t>대법원</a:t>
            </a:r>
            <a:r>
              <a:rPr lang="en-US" altLang="ko-KR"/>
              <a:t>, </a:t>
            </a:r>
            <a:r>
              <a:rPr lang="ko-KR" altLang="en-US"/>
              <a:t>야놀자 정보 크롤링 한 여기어때 창업주 </a:t>
            </a:r>
            <a:r>
              <a:rPr lang="en-US" altLang="ko-KR"/>
              <a:t>'</a:t>
            </a:r>
            <a:r>
              <a:rPr lang="ko-KR" altLang="en-US"/>
              <a:t>무죄’</a:t>
            </a:r>
            <a:r>
              <a:rPr lang="en-US" altLang="ko-KR"/>
              <a:t>. [</a:t>
            </a:r>
            <a:r>
              <a:rPr lang="ko-KR" altLang="en-US">
                <a:hlinkClick r:id="rId5"/>
              </a:rPr>
              <a:t>링크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ECE92-20D1-EAA8-A487-9F19029E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논의 </a:t>
            </a:r>
            <a:r>
              <a:rPr lang="en-US" altLang="ko-KR"/>
              <a:t>Discussion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7D805-F51A-2960-FCD3-03816A15C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“1% </a:t>
            </a:r>
            <a:r>
              <a:rPr lang="ko-KR" altLang="en-US"/>
              <a:t>만큼 배웠다면</a:t>
            </a:r>
            <a:r>
              <a:rPr lang="en-US" altLang="ko-KR"/>
              <a:t>, </a:t>
            </a:r>
            <a:r>
              <a:rPr lang="ko-KR" altLang="en-US"/>
              <a:t>나머지 </a:t>
            </a:r>
            <a:r>
              <a:rPr lang="en-US" altLang="ko-KR"/>
              <a:t>99%</a:t>
            </a:r>
            <a:r>
              <a:rPr lang="ko-KR" altLang="en-US"/>
              <a:t> 는 상상해보자</a:t>
            </a:r>
            <a:r>
              <a:rPr lang="en-US" altLang="ko-KR"/>
              <a:t>”</a:t>
            </a:r>
          </a:p>
          <a:p>
            <a:r>
              <a:rPr lang="en-US" altLang="ko-KR"/>
              <a:t>“1% </a:t>
            </a:r>
            <a:r>
              <a:rPr lang="ko-KR" altLang="en-US"/>
              <a:t>씩 생각해서 함께 나누면 금방 </a:t>
            </a:r>
            <a:r>
              <a:rPr lang="en-US" altLang="ko-KR"/>
              <a:t>99%</a:t>
            </a:r>
            <a:r>
              <a:rPr lang="ko-KR" altLang="en-US"/>
              <a:t>를 모을 수 있다</a:t>
            </a:r>
            <a:r>
              <a:rPr lang="en-US" altLang="ko-KR"/>
              <a:t>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4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내가 할 수 있는 것과 하고 싶은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파이썬을 이용하여 해결해보고 싶은 문제를 고민해서</a:t>
            </a:r>
            <a:r>
              <a:rPr lang="en-US" altLang="ko-KR"/>
              <a:t>, </a:t>
            </a:r>
          </a:p>
          <a:p>
            <a:r>
              <a:rPr lang="ko-KR" altLang="en-US"/>
              <a:t>어떻게 하면 해결할 수 있을지 아이디어를</a:t>
            </a:r>
            <a:r>
              <a:rPr lang="en-US" altLang="ko-KR"/>
              <a:t>, </a:t>
            </a:r>
            <a:r>
              <a:rPr lang="ko-KR" altLang="en-US"/>
              <a:t>아래 링크에 입력해 봅시다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https://bit.ly/3wb3eqJ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다른 사람의 아이디어를 보고 이야기를 나눠봅시다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나랑 비슷한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내가 생각해보지 못한 흥미로운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함께 해결해보고 싶은 아이디어가 있나요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교수자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장윤재</a:t>
            </a:r>
            <a:r>
              <a:rPr lang="en-US" altLang="ko-KR"/>
              <a:t>,</a:t>
            </a:r>
            <a:r>
              <a:rPr lang="ko-KR" altLang="en-US"/>
              <a:t> 컴퓨터 교육학자 </a:t>
            </a:r>
            <a:r>
              <a:rPr lang="en-US" altLang="ko-KR" sz="1600"/>
              <a:t>Ph.D. Computer Science Education</a:t>
            </a:r>
            <a:endParaRPr lang="en-US" altLang="ko-KR"/>
          </a:p>
          <a:p>
            <a:r>
              <a:rPr lang="ko-KR" altLang="en-US"/>
              <a:t>대학에서</a:t>
            </a:r>
            <a:r>
              <a:rPr lang="en-US" altLang="ko-KR"/>
              <a:t>,</a:t>
            </a:r>
            <a:r>
              <a:rPr lang="ko-KR" altLang="en-US"/>
              <a:t> 컴퓨터 교육 </a:t>
            </a:r>
            <a:r>
              <a:rPr lang="en-US" altLang="ko-KR" sz="1600"/>
              <a:t>Computer Science Education</a:t>
            </a:r>
            <a:r>
              <a:rPr lang="ko-KR" altLang="en-US"/>
              <a:t> 전공</a:t>
            </a:r>
            <a:endParaRPr lang="en-US" altLang="ko-KR"/>
          </a:p>
          <a:p>
            <a:r>
              <a:rPr lang="ko-KR" altLang="en-US"/>
              <a:t>주로</a:t>
            </a:r>
            <a:r>
              <a:rPr lang="en-US" altLang="ko-KR"/>
              <a:t>, </a:t>
            </a:r>
            <a:r>
              <a:rPr lang="ko-KR" altLang="en-US"/>
              <a:t>초보자를 위한 컴퓨팅 교육 </a:t>
            </a:r>
            <a:r>
              <a:rPr lang="en-US" altLang="ko-KR" sz="1600"/>
              <a:t>Computing Education</a:t>
            </a:r>
            <a:r>
              <a:rPr lang="ko-KR" altLang="en-US"/>
              <a:t> 연구 및 실천</a:t>
            </a:r>
            <a:endParaRPr lang="en-US" altLang="ko-K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D559E27-9118-3570-5759-BE3F1EA2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75" y="2760955"/>
            <a:ext cx="9007409" cy="37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파이썬이 더 궁금하다면</a:t>
            </a:r>
            <a:r>
              <a:rPr lang="en-US" altLang="ko-KR"/>
              <a:t>...”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1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인기있는 프로그래밍 언어</a:t>
            </a:r>
            <a:r>
              <a:rPr lang="en-US" altLang="ko-KR"/>
              <a:t>, </a:t>
            </a:r>
            <a:r>
              <a:rPr lang="ko-KR" altLang="en-US"/>
              <a:t>파이썬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ko-KR"/>
              <a:t>TIOBE Index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May</a:t>
            </a:r>
            <a:r>
              <a:rPr lang="ko-KR" altLang="en-US"/>
              <a:t> </a:t>
            </a:r>
            <a:r>
              <a:rPr lang="en-US" altLang="ko-KR"/>
              <a:t>2022</a:t>
            </a:r>
          </a:p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PYPL </a:t>
            </a:r>
            <a:r>
              <a:rPr lang="en-US" altLang="ko-KR" sz="2000"/>
              <a:t>(May 2022)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7AB80-0830-407F-37AE-B624A8A0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21" y="2443685"/>
            <a:ext cx="5408202" cy="311521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059F6BD-D122-DAEC-3A77-D498FD71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9" y="2334828"/>
            <a:ext cx="4988595" cy="3559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6DFAC-D59F-3564-17E2-E8ED57A4EB98}"/>
              </a:ext>
            </a:extLst>
          </p:cNvPr>
          <p:cNvSpPr txBox="1"/>
          <p:nvPr/>
        </p:nvSpPr>
        <p:spPr>
          <a:xfrm>
            <a:off x="6682769" y="5966129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4"/>
              </a:rPr>
              <a:t>https://pypl.github.io/PYPL.html</a:t>
            </a:r>
            <a:endParaRPr lang="ko-KR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C3D3-3F1F-D326-DB76-47D570A1AE9B}"/>
              </a:ext>
            </a:extLst>
          </p:cNvPr>
          <p:cNvSpPr txBox="1"/>
          <p:nvPr/>
        </p:nvSpPr>
        <p:spPr>
          <a:xfrm>
            <a:off x="838200" y="5621711"/>
            <a:ext cx="2879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5"/>
              </a:rPr>
              <a:t>https://www.tiobe.com/tiobe-index/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0062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할 수 있는 다양한 프로젝트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ko-KR" altLang="en-US"/>
              <a:t>파이썬으로 할 수 있는 것</a:t>
            </a:r>
            <a:endParaRPr lang="en-US" altLang="ko-KR"/>
          </a:p>
          <a:p>
            <a:pPr lvl="1"/>
            <a:r>
              <a:rPr lang="en-US" altLang="ko-KR"/>
              <a:t>Use Python for...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awesome-python</a:t>
            </a:r>
          </a:p>
          <a:p>
            <a:pPr lvl="2"/>
            <a:r>
              <a:rPr lang="en-US" altLang="ko-KR" sz="1400">
                <a:hlinkClick r:id="rId2"/>
              </a:rPr>
              <a:t>https://github.com/vinta/awesome-python</a:t>
            </a:r>
            <a:endParaRPr lang="en-US" altLang="ko-KR" sz="1400"/>
          </a:p>
          <a:p>
            <a:endParaRPr lang="ko-KR" altLang="en-US"/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0ADF9675-A827-8500-4AF2-554E8624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38" y="2295047"/>
            <a:ext cx="3459922" cy="153287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파이썬을 활용하는 기업</a:t>
            </a:r>
            <a:endParaRPr lang="en-US" altLang="ko-KR"/>
          </a:p>
          <a:p>
            <a:pPr lvl="1"/>
            <a:r>
              <a:rPr lang="ko-KR" altLang="en-US"/>
              <a:t>구글 </a:t>
            </a:r>
            <a:r>
              <a:rPr lang="en-US" altLang="ko-KR"/>
              <a:t>google</a:t>
            </a:r>
          </a:p>
          <a:p>
            <a:pPr lvl="1"/>
            <a:r>
              <a:rPr lang="ko-KR" altLang="en-US"/>
              <a:t>유튜브 </a:t>
            </a:r>
            <a:r>
              <a:rPr lang="en-US" altLang="ko-KR"/>
              <a:t>youtube</a:t>
            </a:r>
          </a:p>
          <a:p>
            <a:pPr lvl="1"/>
            <a:r>
              <a:rPr lang="ko-KR" altLang="en-US"/>
              <a:t>드롭박스 </a:t>
            </a:r>
            <a:r>
              <a:rPr lang="en-US" altLang="ko-KR"/>
              <a:t>dropbox</a:t>
            </a:r>
          </a:p>
          <a:p>
            <a:pPr lvl="1"/>
            <a:r>
              <a:rPr lang="ko-KR" altLang="en-US"/>
              <a:t>나사 </a:t>
            </a:r>
            <a:r>
              <a:rPr lang="en-US" altLang="ko-KR"/>
              <a:t>NASA</a:t>
            </a:r>
          </a:p>
          <a:p>
            <a:pPr lvl="1"/>
            <a:r>
              <a:rPr lang="ko-KR" altLang="en-US"/>
              <a:t>페이스북 </a:t>
            </a:r>
            <a:r>
              <a:rPr lang="en-US" altLang="ko-KR"/>
              <a:t>Facebook</a:t>
            </a:r>
          </a:p>
          <a:p>
            <a:pPr lvl="1"/>
            <a:r>
              <a:rPr lang="ko-KR" altLang="en-US"/>
              <a:t>인스타그램 </a:t>
            </a:r>
            <a:r>
              <a:rPr lang="en-US" altLang="ko-KR"/>
              <a:t>Instagram</a:t>
            </a:r>
          </a:p>
          <a:p>
            <a:pPr lvl="1"/>
            <a:r>
              <a:rPr lang="ko-KR" altLang="en-US"/>
              <a:t>넷플릭스 </a:t>
            </a:r>
            <a:r>
              <a:rPr lang="en-US" altLang="ko-KR"/>
              <a:t>Netflix</a:t>
            </a:r>
          </a:p>
          <a:p>
            <a:pPr lvl="1"/>
            <a:endParaRPr lang="ko-KR" altLang="en-US"/>
          </a:p>
        </p:txBody>
      </p:sp>
      <p:pic>
        <p:nvPicPr>
          <p:cNvPr id="7" name="Picture 2" descr="일잘러의 비밀, 엑셀 대신 파이썬으로 업무 자동화하기">
            <a:extLst>
              <a:ext uri="{FF2B5EF4-FFF2-40B4-BE49-F238E27FC236}">
                <a16:creationId xmlns:a16="http://schemas.microsoft.com/office/drawing/2014/main" id="{63FC0144-DAC3-7AEA-7C72-25B7CAFA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5" y="5120124"/>
            <a:ext cx="1122534" cy="15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혼자 공부하는 머신러닝+딥러닝">
            <a:hlinkClick r:id="rId6"/>
            <a:extLst>
              <a:ext uri="{FF2B5EF4-FFF2-40B4-BE49-F238E27FC236}">
                <a16:creationId xmlns:a16="http://schemas.microsoft.com/office/drawing/2014/main" id="{D294AC73-7A6A-3C3C-9385-AB54B5DF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40" y="5132376"/>
            <a:ext cx="112253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백엔드를 위한 Django REST Framework with 파이썬">
            <a:hlinkClick r:id="rId8"/>
            <a:extLst>
              <a:ext uri="{FF2B5EF4-FFF2-40B4-BE49-F238E27FC236}">
                <a16:creationId xmlns:a16="http://schemas.microsoft.com/office/drawing/2014/main" id="{84F2F25E-8858-5C9A-74F9-4091D6C4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5117704"/>
            <a:ext cx="117635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핸즈온 머신러닝">
            <a:hlinkClick r:id="rId10"/>
            <a:extLst>
              <a:ext uri="{FF2B5EF4-FFF2-40B4-BE49-F238E27FC236}">
                <a16:creationId xmlns:a16="http://schemas.microsoft.com/office/drawing/2014/main" id="{EFAB139E-1C42-11BF-8A99-AD65F8F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5" y="5120124"/>
            <a:ext cx="1122534" cy="1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바이오파이썬으로 만나는 생물정보학">
            <a:hlinkClick r:id="rId12"/>
            <a:extLst>
              <a:ext uri="{FF2B5EF4-FFF2-40B4-BE49-F238E27FC236}">
                <a16:creationId xmlns:a16="http://schemas.microsoft.com/office/drawing/2014/main" id="{010AFC2F-CB54-A7A1-3364-EBB08CC1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35" y="5132376"/>
            <a:ext cx="1140469" cy="1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웹 크롤링 &amp;amp; 데이터 분석 with 파이썬">
            <a:hlinkClick r:id="rId14"/>
            <a:extLst>
              <a:ext uri="{FF2B5EF4-FFF2-40B4-BE49-F238E27FC236}">
                <a16:creationId xmlns:a16="http://schemas.microsoft.com/office/drawing/2014/main" id="{D473679E-629A-D4FA-CCB0-FD4F5ACC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76" y="5120124"/>
            <a:ext cx="1203308" cy="1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48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자동화를 쉽게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웹에서</a:t>
            </a:r>
            <a:r>
              <a:rPr lang="en-US" altLang="ko-KR"/>
              <a:t>) </a:t>
            </a:r>
            <a:r>
              <a:rPr lang="ko-KR" altLang="en-US"/>
              <a:t>데이터를 얻고 데이터를 정리하거나</a:t>
            </a:r>
            <a:r>
              <a:rPr lang="en-US" altLang="ko-KR"/>
              <a:t>, </a:t>
            </a:r>
            <a:r>
              <a:rPr lang="ko-KR" altLang="en-US"/>
              <a:t>문서를 압축하고 정리하거나</a:t>
            </a:r>
            <a:r>
              <a:rPr lang="en-US" altLang="ko-KR"/>
              <a:t>,</a:t>
            </a:r>
          </a:p>
          <a:p>
            <a:pPr lvl="1"/>
            <a:r>
              <a:rPr lang="ko-KR" altLang="en-US"/>
              <a:t>유튜브 비디오를 다운로드 받거나</a:t>
            </a:r>
            <a:r>
              <a:rPr lang="en-US" altLang="ko-KR"/>
              <a:t>, </a:t>
            </a:r>
            <a:r>
              <a:rPr lang="ko-KR" altLang="en-US"/>
              <a:t>오디오 파일을 압축하거나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ko-KR" altLang="en-US"/>
              <a:t>코드 읽기가 쉽다</a:t>
            </a:r>
            <a:r>
              <a:rPr lang="en-US" altLang="ko-KR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5D70CA-D24E-46F3-3E4B-3B3322E5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17" y="4185673"/>
            <a:ext cx="2947110" cy="108098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BB7A1B-3F5E-9ACD-9C75-79C47B49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41" y="4185672"/>
            <a:ext cx="4426355" cy="193439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F22F53-0594-DB2E-80F3-AD3F526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62" y="4185672"/>
            <a:ext cx="3197444" cy="19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커뮤니티가 크다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Python Korea : </a:t>
            </a:r>
            <a:r>
              <a:rPr lang="en-US" altLang="ko-KR">
                <a:hlinkClick r:id="rId2"/>
              </a:rPr>
              <a:t>https://www.facebook.com/groups/pythonkorea/</a:t>
            </a:r>
            <a:endParaRPr lang="en-US" altLang="ko-KR"/>
          </a:p>
          <a:p>
            <a:pPr lvl="1"/>
            <a:r>
              <a:rPr lang="en-US" altLang="ko-KR"/>
              <a:t>Pycon Korea : </a:t>
            </a:r>
            <a:r>
              <a:rPr lang="en-US" altLang="ko-KR">
                <a:hlinkClick r:id="rId3"/>
              </a:rPr>
              <a:t>https://2022.pycon.kr/about/previous-pyconkr</a:t>
            </a:r>
            <a:endParaRPr lang="en-US" altLang="ko-KR"/>
          </a:p>
          <a:p>
            <a:endParaRPr lang="en-US" altLang="ko-KR"/>
          </a:p>
          <a:p>
            <a:r>
              <a:rPr lang="en-US" altLang="ko-KR" b="1"/>
              <a:t>(hit!)</a:t>
            </a:r>
            <a:r>
              <a:rPr lang="en-US" altLang="ko-KR"/>
              <a:t> </a:t>
            </a:r>
            <a:r>
              <a:rPr lang="ko-KR" altLang="en-US"/>
              <a:t>데이터 과학 또는 인공지능 기술을 배울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(new!)</a:t>
            </a:r>
            <a:r>
              <a:rPr lang="en-US" altLang="ko-KR"/>
              <a:t> HTML </a:t>
            </a:r>
            <a:r>
              <a:rPr lang="ko-KR" altLang="en-US"/>
              <a:t>에서 파이썬 코드 작성 가능 </a:t>
            </a:r>
            <a:endParaRPr lang="en-US" altLang="ko-KR"/>
          </a:p>
          <a:p>
            <a:pPr lvl="1"/>
            <a:r>
              <a:rPr lang="en-US" altLang="ko-KR"/>
              <a:t>PyScript : </a:t>
            </a:r>
            <a:r>
              <a:rPr lang="en-US" altLang="ko-KR">
                <a:hlinkClick r:id="rId4"/>
              </a:rPr>
              <a:t>https://pyscript.net/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03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9912-B30B-25F7-C616-DD33803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더 배우고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045F9-E4A7-C6B9-4CA1-4972DADE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책을 사서 혼자서 공부하기</a:t>
            </a:r>
            <a:endParaRPr lang="en-US" altLang="ko-KR"/>
          </a:p>
          <a:p>
            <a:pPr lvl="1"/>
            <a:r>
              <a:rPr lang="ko-KR" altLang="en-US"/>
              <a:t>기타를 배우듯이</a:t>
            </a:r>
            <a:r>
              <a:rPr lang="en-US" altLang="ko-KR"/>
              <a:t>, </a:t>
            </a:r>
            <a:r>
              <a:rPr lang="ko-KR" altLang="en-US"/>
              <a:t>운동을 배우듯이</a:t>
            </a:r>
            <a:r>
              <a:rPr lang="en-US" altLang="ko-KR"/>
              <a:t>, </a:t>
            </a:r>
            <a:r>
              <a:rPr lang="ko-KR" altLang="en-US"/>
              <a:t>영어를 배우듯이</a:t>
            </a:r>
            <a:endParaRPr lang="en-US" altLang="ko-KR"/>
          </a:p>
          <a:p>
            <a:pPr lvl="1"/>
            <a:r>
              <a:rPr lang="ko-KR" altLang="en-US"/>
              <a:t>작심삼일을 </a:t>
            </a:r>
            <a:r>
              <a:rPr lang="en-US" altLang="ko-KR"/>
              <a:t>10</a:t>
            </a:r>
            <a:r>
              <a:rPr lang="ko-KR" altLang="en-US"/>
              <a:t>번 하면</a:t>
            </a:r>
            <a:r>
              <a:rPr lang="en-US" altLang="ko-KR"/>
              <a:t> 1</a:t>
            </a:r>
            <a:r>
              <a:rPr lang="ko-KR" altLang="en-US"/>
              <a:t>달</a:t>
            </a:r>
            <a:r>
              <a:rPr lang="en-US" altLang="ko-KR"/>
              <a:t>, 120</a:t>
            </a:r>
            <a:r>
              <a:rPr lang="ko-KR" altLang="en-US"/>
              <a:t>번 하면 </a:t>
            </a:r>
            <a:r>
              <a:rPr lang="en-US" altLang="ko-KR"/>
              <a:t>1</a:t>
            </a:r>
            <a:r>
              <a:rPr lang="ko-KR" altLang="en-US"/>
              <a:t>년을 할 수 있다</a:t>
            </a:r>
            <a:r>
              <a:rPr lang="en-US" altLang="ko-KR"/>
              <a:t>!</a:t>
            </a:r>
          </a:p>
          <a:p>
            <a:pPr lvl="1"/>
            <a:r>
              <a:rPr lang="ko-KR" altLang="en-US"/>
              <a:t>나의 아이디어 구현하기</a:t>
            </a:r>
            <a:r>
              <a:rPr lang="en-US" altLang="ko-KR"/>
              <a:t>(</a:t>
            </a:r>
            <a:r>
              <a:rPr lang="ko-KR" altLang="en-US"/>
              <a:t>클론</a:t>
            </a:r>
            <a:r>
              <a:rPr lang="en-US" altLang="ko-KR"/>
              <a:t>, </a:t>
            </a:r>
            <a:r>
              <a:rPr lang="ko-KR" altLang="en-US"/>
              <a:t>토이 프로젝트</a:t>
            </a:r>
            <a:r>
              <a:rPr lang="en-US" altLang="ko-KR"/>
              <a:t>)</a:t>
            </a:r>
          </a:p>
          <a:p>
            <a:r>
              <a:rPr lang="ko-KR" altLang="en-US"/>
              <a:t>온라인 영상 또는 커뮤니티 활용하기</a:t>
            </a:r>
            <a:endParaRPr lang="en-US" altLang="ko-KR"/>
          </a:p>
          <a:p>
            <a:pPr lvl="1"/>
            <a:r>
              <a:rPr lang="ko-KR" altLang="en-US"/>
              <a:t>생활코딩</a:t>
            </a:r>
            <a:r>
              <a:rPr lang="en-US" altLang="ko-KR"/>
              <a:t>, </a:t>
            </a:r>
            <a:r>
              <a:rPr lang="ko-KR" altLang="en-US"/>
              <a:t>파이썬 입문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https://opentutorials.org/course/4769</a:t>
            </a:r>
            <a:endParaRPr lang="en-US" altLang="ko-KR"/>
          </a:p>
          <a:p>
            <a:pPr lvl="1"/>
            <a:r>
              <a:rPr lang="ko-KR" altLang="en-US"/>
              <a:t>모두를 위한 파이썬 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https://www.edwith.org/pythonforeverybody</a:t>
            </a:r>
            <a:endParaRPr lang="en-US" altLang="ko-KR"/>
          </a:p>
          <a:p>
            <a:pPr lvl="1"/>
            <a:r>
              <a:rPr lang="ko-KR" altLang="en-US"/>
              <a:t>파이콘 참여하기</a:t>
            </a:r>
            <a:r>
              <a:rPr lang="en-US" altLang="ko-KR"/>
              <a:t>, </a:t>
            </a:r>
            <a:r>
              <a:rPr lang="ko-KR" altLang="en-US"/>
              <a:t>파이썬 코리아 커뮤니티 참여하기</a:t>
            </a:r>
            <a:endParaRPr lang="en-US" altLang="ko-KR"/>
          </a:p>
          <a:p>
            <a:r>
              <a:rPr lang="ko-KR" altLang="en-US"/>
              <a:t>교내 교과 또는 비교과 프로그램 활용하기</a:t>
            </a:r>
            <a:endParaRPr lang="en-US" altLang="ko-KR"/>
          </a:p>
          <a:p>
            <a:pPr lvl="1"/>
            <a:r>
              <a:rPr lang="ko-KR" altLang="en-US"/>
              <a:t>전공</a:t>
            </a:r>
            <a:r>
              <a:rPr lang="en-US" altLang="ko-KR"/>
              <a:t>, </a:t>
            </a:r>
            <a:r>
              <a:rPr lang="ko-KR" altLang="en-US"/>
              <a:t>융합전공</a:t>
            </a:r>
            <a:r>
              <a:rPr lang="en-US" altLang="ko-KR"/>
              <a:t>, </a:t>
            </a:r>
            <a:r>
              <a:rPr lang="ko-KR" altLang="en-US"/>
              <a:t>교양 교과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7845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E76A-8E12-F501-E379-BDB59A5D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Qna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F259B-B4C8-8277-779F-EB026A23A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6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활동 </a:t>
            </a:r>
            <a:r>
              <a:rPr lang="en-US" altLang="ko-KR"/>
              <a:t>Activity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컴퓨터 프로그램</a:t>
            </a:r>
            <a:r>
              <a:rPr lang="en-US" altLang="ko-KR"/>
              <a:t>, </a:t>
            </a:r>
            <a:r>
              <a:rPr lang="ko-KR" altLang="en-US"/>
              <a:t>코드란 무엇일까</a:t>
            </a:r>
            <a:r>
              <a:rPr lang="en-US" altLang="ko-KR"/>
              <a:t>?”</a:t>
            </a:r>
          </a:p>
          <a:p>
            <a:r>
              <a:rPr lang="en-US" altLang="ko-KR"/>
              <a:t>“</a:t>
            </a:r>
            <a:r>
              <a:rPr lang="ko-KR" altLang="en-US"/>
              <a:t>코드는 내가 한 번도 접해보지 못한 새로운 것일까</a:t>
            </a:r>
            <a:r>
              <a:rPr lang="en-US" altLang="ko-KR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2628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A99A-D66F-0F01-8503-16A8935C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듣고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4B59B-FF81-1A16-6247-B1896FAC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간단한 놀이를 해봅시다</a:t>
            </a:r>
            <a:r>
              <a:rPr lang="en-US" altLang="ko-KR"/>
              <a:t>. </a:t>
            </a:r>
          </a:p>
          <a:p>
            <a:r>
              <a:rPr lang="ko-KR" altLang="en-US"/>
              <a:t>놀이 방법</a:t>
            </a:r>
            <a:endParaRPr lang="en-US" altLang="ko-KR"/>
          </a:p>
          <a:p>
            <a:pPr lvl="1"/>
            <a:r>
              <a:rPr lang="ko-KR" altLang="en-US"/>
              <a:t>지원자 </a:t>
            </a:r>
            <a:r>
              <a:rPr lang="en-US" altLang="ko-KR"/>
              <a:t>1</a:t>
            </a:r>
            <a:r>
              <a:rPr lang="ko-KR" altLang="en-US"/>
              <a:t>명이 앞으로 나와서 그림을 보고 다른 사람에게 그림을 설명한다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다른 사람들은 설명한 내용을 토대로 각자 그림을 그린다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그림을 다 그린 후</a:t>
            </a:r>
            <a:r>
              <a:rPr lang="en-US" altLang="ko-KR"/>
              <a:t>, </a:t>
            </a:r>
            <a:r>
              <a:rPr lang="ko-KR" altLang="en-US"/>
              <a:t>정답과 비교해 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가장 비슷한 그림과 가장 다른 그림을 살펴보고</a:t>
            </a:r>
            <a:r>
              <a:rPr lang="en-US" altLang="ko-KR"/>
              <a:t>, </a:t>
            </a:r>
            <a:r>
              <a:rPr lang="ko-KR" altLang="en-US"/>
              <a:t>그 이유와 활동에서 느낀점을 서로 이야기 해본다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7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8A469-A402-F2BF-0C45-64A55BEB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Formal Language / System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CFBFE-5412-D2A2-283B-EC7F812E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형식 언어 </a:t>
            </a:r>
            <a:r>
              <a:rPr lang="en-US" altLang="ko-KR"/>
              <a:t>/ </a:t>
            </a:r>
            <a:r>
              <a:rPr lang="ko-KR" altLang="en-US"/>
              <a:t>시스템</a:t>
            </a:r>
            <a:endParaRPr lang="en-US" altLang="ko-KR"/>
          </a:p>
          <a:p>
            <a:pPr lvl="1"/>
            <a:r>
              <a:rPr lang="ko-KR" altLang="en-US"/>
              <a:t>구조</a:t>
            </a:r>
            <a:r>
              <a:rPr lang="en-US" altLang="ko-KR"/>
              <a:t>, </a:t>
            </a:r>
            <a:r>
              <a:rPr lang="ko-KR" altLang="en-US"/>
              <a:t>범위 따위가 명확하게 규정되고 정의된 인공 언어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주로 어학</a:t>
            </a:r>
            <a:r>
              <a:rPr lang="en-US" altLang="ko-KR"/>
              <a:t>, </a:t>
            </a:r>
            <a:r>
              <a:rPr lang="ko-KR" altLang="en-US"/>
              <a:t>논리</a:t>
            </a:r>
            <a:r>
              <a:rPr lang="en-US" altLang="ko-KR"/>
              <a:t>, </a:t>
            </a:r>
            <a:r>
              <a:rPr lang="ko-KR" altLang="en-US"/>
              <a:t>프로그래밍 따위를 위하여 어법을 형식화하여 기술 한 것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1A923076-AC70-1E31-DC77-ACD84FDE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5" y="334335"/>
            <a:ext cx="3907862" cy="2962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C20E58-390A-B0B6-4E75-A6AB6D1F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58" y="328475"/>
            <a:ext cx="2320003" cy="296798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0B7722-6C15-5025-AE9D-A661C185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842" y="328474"/>
            <a:ext cx="1543585" cy="38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첼로 악보에 관한 인기 아이디어 480개 | 첼로 악보, 첼로, 악보">
            <a:extLst>
              <a:ext uri="{FF2B5EF4-FFF2-40B4-BE49-F238E27FC236}">
                <a16:creationId xmlns:a16="http://schemas.microsoft.com/office/drawing/2014/main" id="{C1AB878C-7D24-09D6-379D-FEFC6D72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35" y="3573264"/>
            <a:ext cx="2288789" cy="29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B1C67A-B68B-E91F-DA11-563E2BFD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324" y="3573264"/>
            <a:ext cx="3442681" cy="29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2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7259E-2550-F360-0870-D8E31EA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Code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4AF2E-899C-5047-4931-C1D471B5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컴퓨터에게 내 생각이나 의도를 전달하기 위한 소통방식</a:t>
            </a:r>
            <a:endParaRPr lang="en-US" altLang="ko-KR"/>
          </a:p>
          <a:p>
            <a:r>
              <a:rPr lang="ko-KR" altLang="en-US"/>
              <a:t>코드</a:t>
            </a:r>
            <a:r>
              <a:rPr lang="en-US" altLang="ko-KR"/>
              <a:t>(</a:t>
            </a:r>
            <a:r>
              <a:rPr lang="ko-KR" altLang="en-US"/>
              <a:t>프로그램</a:t>
            </a:r>
            <a:r>
              <a:rPr lang="en-US" altLang="ko-KR"/>
              <a:t>)</a:t>
            </a:r>
            <a:r>
              <a:rPr lang="ko-KR" altLang="en-US"/>
              <a:t>는 대표적인 </a:t>
            </a:r>
            <a:r>
              <a:rPr lang="en-US" altLang="ko-KR"/>
              <a:t>‘</a:t>
            </a:r>
            <a:r>
              <a:rPr lang="ko-KR" altLang="en-US" b="1"/>
              <a:t>형식 언어</a:t>
            </a:r>
            <a:r>
              <a:rPr lang="en-US" altLang="ko-KR"/>
              <a:t>’</a:t>
            </a:r>
          </a:p>
          <a:p>
            <a:r>
              <a:rPr lang="ko-KR" altLang="en-US"/>
              <a:t>사람이 사용하는 자연어와 비슷하면서 다른 점이 있음</a:t>
            </a:r>
            <a:endParaRPr lang="en-US" altLang="ko-KR"/>
          </a:p>
          <a:p>
            <a:r>
              <a:rPr lang="ko-KR" altLang="en-US"/>
              <a:t>따라서</a:t>
            </a:r>
            <a:r>
              <a:rPr lang="en-US" altLang="ko-KR"/>
              <a:t>,</a:t>
            </a:r>
            <a:r>
              <a:rPr lang="ko-KR" altLang="en-US"/>
              <a:t> 편하게 느껴지는 부분과 불편하게 느껴지는 부분이 있음</a:t>
            </a:r>
            <a:endParaRPr lang="en-US" altLang="ko-KR"/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결코 한 가지 방법만 있다고 생각하지 말자</a:t>
            </a:r>
            <a:r>
              <a:rPr lang="en-US" altLang="ko-KR"/>
              <a:t>.</a:t>
            </a:r>
          </a:p>
          <a:p>
            <a:r>
              <a:rPr lang="ko-KR" altLang="en-US"/>
              <a:t>코드</a:t>
            </a:r>
            <a:r>
              <a:rPr lang="en-US" altLang="ko-KR"/>
              <a:t>(</a:t>
            </a:r>
            <a:r>
              <a:rPr lang="ko-KR" altLang="en-US"/>
              <a:t>프로그램</a:t>
            </a:r>
            <a:r>
              <a:rPr lang="en-US" altLang="ko-KR"/>
              <a:t>)</a:t>
            </a:r>
            <a:r>
              <a:rPr lang="ko-KR" altLang="en-US"/>
              <a:t> 만드는 방법을 배우는 것은</a:t>
            </a:r>
            <a:r>
              <a:rPr lang="en-US" altLang="ko-KR"/>
              <a:t>, </a:t>
            </a:r>
          </a:p>
          <a:p>
            <a:r>
              <a:rPr lang="ko-KR" altLang="en-US"/>
              <a:t>결국</a:t>
            </a:r>
            <a:r>
              <a:rPr lang="en-US" altLang="ko-KR"/>
              <a:t>, </a:t>
            </a:r>
            <a:r>
              <a:rPr lang="ko-KR" altLang="en-US" b="1">
                <a:highlight>
                  <a:srgbClr val="FFFF00"/>
                </a:highlight>
              </a:rPr>
              <a:t>새로운 관점으로 생각하고 표현하는 방법</a:t>
            </a:r>
            <a:r>
              <a:rPr lang="ko-KR" altLang="en-US"/>
              <a:t>을 익히는 것이다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3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Practice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컴퓨터에게 파이썬 언어로 내 생각을 어떻게 전달할까</a:t>
            </a:r>
            <a:r>
              <a:rPr lang="en-US" altLang="ko-KR"/>
              <a:t>?”</a:t>
            </a:r>
          </a:p>
          <a:p>
            <a:r>
              <a:rPr lang="en-US" altLang="ko-KR"/>
              <a:t>“</a:t>
            </a:r>
            <a:r>
              <a:rPr lang="ko-KR" altLang="en-US"/>
              <a:t>컴퓨터의 대답을 어떻게 이해할까</a:t>
            </a:r>
            <a:r>
              <a:rPr lang="en-US" altLang="ko-KR"/>
              <a:t>?”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5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사용자 지정 3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3168</Words>
  <Application>Microsoft Office PowerPoint</Application>
  <PresentationFormat>와이드스크린</PresentationFormat>
  <Paragraphs>224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KoPub돋움체 Bold</vt:lpstr>
      <vt:lpstr>Calibri</vt:lpstr>
      <vt:lpstr>Arial</vt:lpstr>
      <vt:lpstr>D2Coding</vt:lpstr>
      <vt:lpstr>KoPub돋움체 Light</vt:lpstr>
      <vt:lpstr>GradientVTI</vt:lpstr>
      <vt:lpstr>모두를 위한 파이썬 특강</vt:lpstr>
      <vt:lpstr>Index</vt:lpstr>
      <vt:lpstr>교수자 소개</vt:lpstr>
      <vt:lpstr>활동 Activity</vt:lpstr>
      <vt:lpstr>듣고 그리기</vt:lpstr>
      <vt:lpstr>Formal Language / System</vt:lpstr>
      <vt:lpstr>PowerPoint 프레젠테이션</vt:lpstr>
      <vt:lpstr>코드 Code</vt:lpstr>
      <vt:lpstr>실습 Practice</vt:lpstr>
      <vt:lpstr>파이썬 실습환경 준비</vt:lpstr>
      <vt:lpstr>파이썬 실습환경 준비</vt:lpstr>
      <vt:lpstr>파이썬 첫 만남</vt:lpstr>
      <vt:lpstr>파이썬 첫 만남</vt:lpstr>
      <vt:lpstr>파이썬 첫 만남</vt:lpstr>
      <vt:lpstr>파이썬 첫 만남</vt:lpstr>
      <vt:lpstr>파이썬 첫 만남</vt:lpstr>
      <vt:lpstr>뚝딱뚝딱 파이썬 웹 스크래핑 - 이미지 파일 가져오기</vt:lpstr>
      <vt:lpstr>뚝딱뚝딱 파이썬 웹 스크래핑 - 이미지 파일 가져오기</vt:lpstr>
      <vt:lpstr>뚝딱뚝딱 파이썬 웹 스크래핑 - 이미지 파일 가져오기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스크래핑은 신중하게!</vt:lpstr>
      <vt:lpstr>논의 Discussion</vt:lpstr>
      <vt:lpstr>내가 할 수 있는 것과 하고 싶은 것</vt:lpstr>
      <vt:lpstr>이론 Lecture</vt:lpstr>
      <vt:lpstr>가장 인기있는 프로그래밍 언어, 파이썬</vt:lpstr>
      <vt:lpstr>파이썬으로 할 수 있는 다양한 프로젝트 사례</vt:lpstr>
      <vt:lpstr>파이썬을 배우면 좋은 이유</vt:lpstr>
      <vt:lpstr>파이썬을 배우면 좋은 이유</vt:lpstr>
      <vt:lpstr>파이썬을 더 배우고 싶다면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– 2차 부서업무보고</dc:title>
  <dc:creator>김영상</dc:creator>
  <cp:lastModifiedBy>Yun Jae Jang</cp:lastModifiedBy>
  <cp:revision>267</cp:revision>
  <cp:lastPrinted>2022-05-28T11:53:04Z</cp:lastPrinted>
  <dcterms:created xsi:type="dcterms:W3CDTF">2020-06-22T06:44:23Z</dcterms:created>
  <dcterms:modified xsi:type="dcterms:W3CDTF">2022-05-28T11:53:58Z</dcterms:modified>
</cp:coreProperties>
</file>